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288004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45" autoAdjust="0"/>
    <p:restoredTop sz="94660"/>
  </p:normalViewPr>
  <p:slideViewPr>
    <p:cSldViewPr>
      <p:cViewPr>
        <p:scale>
          <a:sx n="33" d="100"/>
          <a:sy n="33" d="100"/>
        </p:scale>
        <p:origin x="250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8248329"/>
            <a:ext cx="24480361" cy="17546649"/>
          </a:xfrm>
        </p:spPr>
        <p:txBody>
          <a:bodyPr anchor="b"/>
          <a:lstStyle>
            <a:lvl1pPr algn="ctr">
              <a:defRPr sz="18898"/>
            </a:lvl1pPr>
          </a:lstStyle>
          <a:p>
            <a:r>
              <a:rPr lang="ko-KR" altLang="en-US"/>
              <a:t>마스터 제목 스타일 편집</a:t>
            </a:r>
            <a:endParaRPr lang="en-US" dirty="0"/>
          </a:p>
        </p:txBody>
      </p:sp>
      <p:sp>
        <p:nvSpPr>
          <p:cNvPr id="3" name="Subtitle 2"/>
          <p:cNvSpPr>
            <a:spLocks noGrp="1"/>
          </p:cNvSpPr>
          <p:nvPr>
            <p:ph type="subTitle" idx="1"/>
          </p:nvPr>
        </p:nvSpPr>
        <p:spPr>
          <a:xfrm>
            <a:off x="3600053" y="26471644"/>
            <a:ext cx="21600319" cy="12168318"/>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405303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87044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683331"/>
            <a:ext cx="6210092" cy="4271162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1980031" y="2683331"/>
            <a:ext cx="18270270" cy="4271162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83394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4177159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1965030" y="12565002"/>
            <a:ext cx="24840367" cy="20964976"/>
          </a:xfrm>
        </p:spPr>
        <p:txBody>
          <a:bodyPr anchor="b"/>
          <a:lstStyle>
            <a:lvl1pPr>
              <a:defRPr sz="18898"/>
            </a:lvl1pPr>
          </a:lstStyle>
          <a:p>
            <a:r>
              <a:rPr lang="ko-KR" altLang="en-US"/>
              <a:t>마스터 제목 스타일 편집</a:t>
            </a:r>
            <a:endParaRPr lang="en-US" dirty="0"/>
          </a:p>
        </p:txBody>
      </p:sp>
      <p:sp>
        <p:nvSpPr>
          <p:cNvPr id="3" name="Text Placeholder 2"/>
          <p:cNvSpPr>
            <a:spLocks noGrp="1"/>
          </p:cNvSpPr>
          <p:nvPr>
            <p:ph type="body" idx="1"/>
          </p:nvPr>
        </p:nvSpPr>
        <p:spPr>
          <a:xfrm>
            <a:off x="1965030" y="33728315"/>
            <a:ext cx="24840367" cy="11024985"/>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7173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1980029" y="13416653"/>
            <a:ext cx="12240181" cy="31978305"/>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14580215" y="13416653"/>
            <a:ext cx="12240181" cy="31978305"/>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74113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1983780" y="2683342"/>
            <a:ext cx="24840367" cy="9741661"/>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1983784" y="12354992"/>
            <a:ext cx="12183928"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 편집</a:t>
            </a:r>
          </a:p>
        </p:txBody>
      </p:sp>
      <p:sp>
        <p:nvSpPr>
          <p:cNvPr id="4" name="Content Placeholder 3"/>
          <p:cNvSpPr>
            <a:spLocks noGrp="1"/>
          </p:cNvSpPr>
          <p:nvPr>
            <p:ph sz="half" idx="2"/>
          </p:nvPr>
        </p:nvSpPr>
        <p:spPr>
          <a:xfrm>
            <a:off x="1983784" y="18409982"/>
            <a:ext cx="12183928" cy="2707831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14580217" y="12354992"/>
            <a:ext cx="12243932"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 편집</a:t>
            </a:r>
          </a:p>
        </p:txBody>
      </p:sp>
      <p:sp>
        <p:nvSpPr>
          <p:cNvPr id="6" name="Content Placeholder 5"/>
          <p:cNvSpPr>
            <a:spLocks noGrp="1"/>
          </p:cNvSpPr>
          <p:nvPr>
            <p:ph sz="quarter" idx="4"/>
          </p:nvPr>
        </p:nvSpPr>
        <p:spPr>
          <a:xfrm>
            <a:off x="14580217" y="18409982"/>
            <a:ext cx="12243932" cy="2707831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008936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1275677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39526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Content Placeholder 2"/>
          <p:cNvSpPr>
            <a:spLocks noGrp="1"/>
          </p:cNvSpPr>
          <p:nvPr>
            <p:ph idx="1"/>
          </p:nvPr>
        </p:nvSpPr>
        <p:spPr>
          <a:xfrm>
            <a:off x="12243932" y="7256671"/>
            <a:ext cx="14580215" cy="35816631"/>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307115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12243932" y="7256671"/>
            <a:ext cx="14580215" cy="35816631"/>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16BE2E11-98BA-46CD-B5D2-A3098298CC2A}" type="datetimeFigureOut">
              <a:rPr lang="ko-KR" altLang="en-US" smtClean="0"/>
              <a:t>2019-10-14</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4D91A566-B67D-4259-BAA1-E6C15C18DA1E}" type="slidenum">
              <a:rPr lang="ko-KR" altLang="en-US" smtClean="0"/>
              <a:t>‹#›</a:t>
            </a:fld>
            <a:endParaRPr lang="ko-KR" altLang="en-US"/>
          </a:p>
        </p:txBody>
      </p:sp>
    </p:spTree>
    <p:extLst>
      <p:ext uri="{BB962C8B-B14F-4D97-AF65-F5344CB8AC3E}">
        <p14:creationId xmlns:p14="http://schemas.microsoft.com/office/powerpoint/2010/main" val="2367513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683342"/>
            <a:ext cx="24840367" cy="9741661"/>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1980029" y="13416653"/>
            <a:ext cx="24840367" cy="31978305"/>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1980029" y="46713298"/>
            <a:ext cx="6480096" cy="2683331"/>
          </a:xfrm>
          <a:prstGeom prst="rect">
            <a:avLst/>
          </a:prstGeom>
        </p:spPr>
        <p:txBody>
          <a:bodyPr vert="horz" lIns="91440" tIns="45720" rIns="91440" bIns="45720" rtlCol="0" anchor="ctr"/>
          <a:lstStyle>
            <a:lvl1pPr algn="l">
              <a:defRPr sz="3780">
                <a:solidFill>
                  <a:schemeClr val="tx1">
                    <a:tint val="75000"/>
                  </a:schemeClr>
                </a:solidFill>
              </a:defRPr>
            </a:lvl1pPr>
          </a:lstStyle>
          <a:p>
            <a:fld id="{C764DE79-268F-4C1A-8933-263129D2AF90}" type="datetimeFigureOut">
              <a:rPr lang="en-US" smtClean="0"/>
              <a:t>10/14/2019</a:t>
            </a:fld>
            <a:endParaRPr lang="en-US" dirty="0"/>
          </a:p>
        </p:txBody>
      </p:sp>
      <p:sp>
        <p:nvSpPr>
          <p:cNvPr id="5" name="Footer Placeholder 4"/>
          <p:cNvSpPr>
            <a:spLocks noGrp="1"/>
          </p:cNvSpPr>
          <p:nvPr>
            <p:ph type="ftr" sz="quarter" idx="3"/>
          </p:nvPr>
        </p:nvSpPr>
        <p:spPr>
          <a:xfrm>
            <a:off x="9540141" y="46713298"/>
            <a:ext cx="9720143" cy="2683331"/>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0340300" y="46713298"/>
            <a:ext cx="6480096" cy="2683331"/>
          </a:xfrm>
          <a:prstGeom prst="rect">
            <a:avLst/>
          </a:prstGeom>
        </p:spPr>
        <p:txBody>
          <a:bodyPr vert="horz" lIns="91440" tIns="45720" rIns="91440" bIns="45720" rtlCol="0" anchor="ctr"/>
          <a:lstStyle>
            <a:lvl1pPr algn="r">
              <a:defRPr sz="3780">
                <a:solidFill>
                  <a:schemeClr val="tx1">
                    <a:tint val="75000"/>
                  </a:schemeClr>
                </a:solidFill>
              </a:defRPr>
            </a:lvl1pPr>
          </a:lstStyle>
          <a:p>
            <a:fld id="{48F63A3B-78C7-47BE-AE5E-E10140E04643}" type="slidenum">
              <a:rPr lang="en-US" smtClean="0"/>
              <a:t>‹#›</a:t>
            </a:fld>
            <a:endParaRPr lang="en-US" dirty="0"/>
          </a:p>
        </p:txBody>
      </p:sp>
      <p:pic>
        <p:nvPicPr>
          <p:cNvPr id="7" name="그림 6">
            <a:extLst>
              <a:ext uri="{FF2B5EF4-FFF2-40B4-BE49-F238E27FC236}">
                <a16:creationId xmlns:a16="http://schemas.microsoft.com/office/drawing/2014/main" id="{FD669108-78EC-45AD-9357-8372269CC8BB}"/>
              </a:ext>
            </a:extLst>
          </p:cNvPr>
          <p:cNvPicPr>
            <a:picLocks noChangeAspect="1"/>
          </p:cNvPicPr>
          <p:nvPr userDrawn="1"/>
        </p:nvPicPr>
        <p:blipFill>
          <a:blip r:embed="rId13"/>
          <a:stretch>
            <a:fillRect/>
          </a:stretch>
        </p:blipFill>
        <p:spPr>
          <a:xfrm>
            <a:off x="22537116" y="380006"/>
            <a:ext cx="5554144" cy="3288332"/>
          </a:xfrm>
          <a:prstGeom prst="rect">
            <a:avLst/>
          </a:prstGeom>
        </p:spPr>
      </p:pic>
    </p:spTree>
    <p:extLst>
      <p:ext uri="{BB962C8B-B14F-4D97-AF65-F5344CB8AC3E}">
        <p14:creationId xmlns:p14="http://schemas.microsoft.com/office/powerpoint/2010/main" val="22241636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2880086" rtl="0" eaLnBrk="1" latinLnBrk="1"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1"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1"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1"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1" hangingPunct="1">
        <a:defRPr sz="5669" kern="1200">
          <a:solidFill>
            <a:schemeClr val="tx1"/>
          </a:solidFill>
          <a:latin typeface="+mn-lt"/>
          <a:ea typeface="+mn-ea"/>
          <a:cs typeface="+mn-cs"/>
        </a:defRPr>
      </a:lvl1pPr>
      <a:lvl2pPr marL="1440043" algn="l" defTabSz="2880086" rtl="0" eaLnBrk="1" latinLnBrk="1" hangingPunct="1">
        <a:defRPr sz="5669" kern="1200">
          <a:solidFill>
            <a:schemeClr val="tx1"/>
          </a:solidFill>
          <a:latin typeface="+mn-lt"/>
          <a:ea typeface="+mn-ea"/>
          <a:cs typeface="+mn-cs"/>
        </a:defRPr>
      </a:lvl2pPr>
      <a:lvl3pPr marL="2880086" algn="l" defTabSz="2880086" rtl="0" eaLnBrk="1" latinLnBrk="1" hangingPunct="1">
        <a:defRPr sz="5669" kern="1200">
          <a:solidFill>
            <a:schemeClr val="tx1"/>
          </a:solidFill>
          <a:latin typeface="+mn-lt"/>
          <a:ea typeface="+mn-ea"/>
          <a:cs typeface="+mn-cs"/>
        </a:defRPr>
      </a:lvl3pPr>
      <a:lvl4pPr marL="4320129" algn="l" defTabSz="2880086" rtl="0" eaLnBrk="1" latinLnBrk="1" hangingPunct="1">
        <a:defRPr sz="5669" kern="1200">
          <a:solidFill>
            <a:schemeClr val="tx1"/>
          </a:solidFill>
          <a:latin typeface="+mn-lt"/>
          <a:ea typeface="+mn-ea"/>
          <a:cs typeface="+mn-cs"/>
        </a:defRPr>
      </a:lvl4pPr>
      <a:lvl5pPr marL="5760171" algn="l" defTabSz="2880086" rtl="0" eaLnBrk="1" latinLnBrk="1" hangingPunct="1">
        <a:defRPr sz="5669" kern="1200">
          <a:solidFill>
            <a:schemeClr val="tx1"/>
          </a:solidFill>
          <a:latin typeface="+mn-lt"/>
          <a:ea typeface="+mn-ea"/>
          <a:cs typeface="+mn-cs"/>
        </a:defRPr>
      </a:lvl5pPr>
      <a:lvl6pPr marL="7200214" algn="l" defTabSz="2880086" rtl="0" eaLnBrk="1" latinLnBrk="1" hangingPunct="1">
        <a:defRPr sz="5669" kern="1200">
          <a:solidFill>
            <a:schemeClr val="tx1"/>
          </a:solidFill>
          <a:latin typeface="+mn-lt"/>
          <a:ea typeface="+mn-ea"/>
          <a:cs typeface="+mn-cs"/>
        </a:defRPr>
      </a:lvl6pPr>
      <a:lvl7pPr marL="8640257" algn="l" defTabSz="2880086" rtl="0" eaLnBrk="1" latinLnBrk="1" hangingPunct="1">
        <a:defRPr sz="5669" kern="1200">
          <a:solidFill>
            <a:schemeClr val="tx1"/>
          </a:solidFill>
          <a:latin typeface="+mn-lt"/>
          <a:ea typeface="+mn-ea"/>
          <a:cs typeface="+mn-cs"/>
        </a:defRPr>
      </a:lvl7pPr>
      <a:lvl8pPr marL="10080300" algn="l" defTabSz="2880086" rtl="0" eaLnBrk="1" latinLnBrk="1" hangingPunct="1">
        <a:defRPr sz="5669" kern="1200">
          <a:solidFill>
            <a:schemeClr val="tx1"/>
          </a:solidFill>
          <a:latin typeface="+mn-lt"/>
          <a:ea typeface="+mn-ea"/>
          <a:cs typeface="+mn-cs"/>
        </a:defRPr>
      </a:lvl8pPr>
      <a:lvl9pPr marL="11520343" algn="l" defTabSz="2880086" rtl="0" eaLnBrk="1" latinLnBrk="1"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4">
            <a:extLst>
              <a:ext uri="{FF2B5EF4-FFF2-40B4-BE49-F238E27FC236}">
                <a16:creationId xmlns:a16="http://schemas.microsoft.com/office/drawing/2014/main" id="{611B6B97-EF0C-48FC-B43B-6CD049628BC8}"/>
              </a:ext>
            </a:extLst>
          </p:cNvPr>
          <p:cNvSpPr/>
          <p:nvPr/>
        </p:nvSpPr>
        <p:spPr bwMode="auto">
          <a:xfrm>
            <a:off x="14729386" y="18040222"/>
            <a:ext cx="13170932" cy="26313935"/>
          </a:xfrm>
          <a:prstGeom prst="rect">
            <a:avLst/>
          </a:prstGeom>
          <a:solidFill>
            <a:schemeClr val="bg1">
              <a:lumMod val="95000"/>
            </a:schemeClr>
          </a:solidFill>
          <a:ln w="9525" cap="flat" cmpd="sng" algn="ctr">
            <a:noFill/>
            <a:prstDash val="solid"/>
            <a:round/>
            <a:headEnd type="none" w="med" len="med"/>
            <a:tailEnd type="none" w="med" len="med"/>
          </a:ln>
          <a:effectLst/>
        </p:spPr>
        <p:txBody>
          <a:bodyPr lIns="89142" tIns="44572" rIns="89142" bIns="44572"/>
          <a:lstStyle/>
          <a:p>
            <a:pPr defTabSz="3409348">
              <a:defRPr/>
            </a:pPr>
            <a:endParaRPr lang="sv-SE" sz="6765">
              <a:ln>
                <a:solidFill>
                  <a:schemeClr val="bg1"/>
                </a:solidFill>
              </a:ln>
              <a:latin typeface="Arial" charset="0"/>
            </a:endParaRPr>
          </a:p>
        </p:txBody>
      </p:sp>
      <p:sp>
        <p:nvSpPr>
          <p:cNvPr id="6" name="Rectangle 35">
            <a:extLst>
              <a:ext uri="{FF2B5EF4-FFF2-40B4-BE49-F238E27FC236}">
                <a16:creationId xmlns:a16="http://schemas.microsoft.com/office/drawing/2014/main" id="{8A9B7DB7-402E-4BE3-8453-D3A62A77C0A4}"/>
              </a:ext>
            </a:extLst>
          </p:cNvPr>
          <p:cNvSpPr/>
          <p:nvPr/>
        </p:nvSpPr>
        <p:spPr bwMode="auto">
          <a:xfrm>
            <a:off x="1145886" y="18040227"/>
            <a:ext cx="13170932" cy="24496103"/>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lIns="89142" tIns="44572" rIns="89142" bIns="44572"/>
          <a:lstStyle/>
          <a:p>
            <a:pPr defTabSz="3409348">
              <a:defRPr/>
            </a:pPr>
            <a:endParaRPr lang="sv-SE" sz="6765">
              <a:ln>
                <a:solidFill>
                  <a:schemeClr val="bg1"/>
                </a:solidFill>
              </a:ln>
              <a:latin typeface="Arial" charset="0"/>
            </a:endParaRPr>
          </a:p>
        </p:txBody>
      </p:sp>
      <p:sp>
        <p:nvSpPr>
          <p:cNvPr id="7" name="Rectangle 36">
            <a:extLst>
              <a:ext uri="{FF2B5EF4-FFF2-40B4-BE49-F238E27FC236}">
                <a16:creationId xmlns:a16="http://schemas.microsoft.com/office/drawing/2014/main" id="{D8BB1B46-FFAD-4FBA-B37D-E04E7CD96F6F}"/>
              </a:ext>
            </a:extLst>
          </p:cNvPr>
          <p:cNvSpPr/>
          <p:nvPr/>
        </p:nvSpPr>
        <p:spPr bwMode="auto">
          <a:xfrm>
            <a:off x="221873" y="5532404"/>
            <a:ext cx="28356684" cy="11859209"/>
          </a:xfrm>
          <a:prstGeom prst="rect">
            <a:avLst/>
          </a:prstGeom>
          <a:solidFill>
            <a:schemeClr val="accent5"/>
          </a:solidFill>
          <a:ln w="9525" cap="flat" cmpd="sng" algn="ctr">
            <a:noFill/>
            <a:prstDash val="solid"/>
            <a:round/>
            <a:headEnd type="none" w="med" len="med"/>
            <a:tailEnd type="none" w="med" len="med"/>
          </a:ln>
          <a:effectLst/>
        </p:spPr>
        <p:txBody>
          <a:bodyPr lIns="89142" tIns="44572" rIns="89142" bIns="44572"/>
          <a:lstStyle/>
          <a:p>
            <a:pPr defTabSz="3409348">
              <a:defRPr/>
            </a:pPr>
            <a:endParaRPr lang="sv-SE" sz="6765">
              <a:ln>
                <a:solidFill>
                  <a:schemeClr val="bg1"/>
                </a:solidFill>
              </a:ln>
              <a:latin typeface="Arial" charset="0"/>
            </a:endParaRPr>
          </a:p>
        </p:txBody>
      </p:sp>
      <p:sp>
        <p:nvSpPr>
          <p:cNvPr id="8" name="Rectangle 38">
            <a:extLst>
              <a:ext uri="{FF2B5EF4-FFF2-40B4-BE49-F238E27FC236}">
                <a16:creationId xmlns:a16="http://schemas.microsoft.com/office/drawing/2014/main" id="{C2DB7C70-2288-4E04-8603-8CAC0A1ABD81}"/>
              </a:ext>
            </a:extLst>
          </p:cNvPr>
          <p:cNvSpPr/>
          <p:nvPr/>
        </p:nvSpPr>
        <p:spPr bwMode="auto">
          <a:xfrm>
            <a:off x="565684" y="47214537"/>
            <a:ext cx="27547703" cy="38109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lIns="89142" tIns="44572" rIns="89142" bIns="44572"/>
          <a:lstStyle/>
          <a:p>
            <a:pPr defTabSz="3409348">
              <a:defRPr/>
            </a:pPr>
            <a:endParaRPr lang="sv-SE" sz="6765" dirty="0">
              <a:ln>
                <a:solidFill>
                  <a:schemeClr val="bg1"/>
                </a:solidFill>
              </a:ln>
              <a:latin typeface="Arial" charset="0"/>
            </a:endParaRPr>
          </a:p>
        </p:txBody>
      </p:sp>
      <p:sp>
        <p:nvSpPr>
          <p:cNvPr id="9" name="Rectangle 5">
            <a:extLst>
              <a:ext uri="{FF2B5EF4-FFF2-40B4-BE49-F238E27FC236}">
                <a16:creationId xmlns:a16="http://schemas.microsoft.com/office/drawing/2014/main" id="{5DA3E32E-86EC-499B-B82B-21C1B21BB44E}"/>
              </a:ext>
            </a:extLst>
          </p:cNvPr>
          <p:cNvSpPr>
            <a:spLocks noChangeArrowheads="1"/>
          </p:cNvSpPr>
          <p:nvPr/>
        </p:nvSpPr>
        <p:spPr bwMode="auto">
          <a:xfrm>
            <a:off x="5657370" y="1175515"/>
            <a:ext cx="17073412" cy="3039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294" tIns="53135" rIns="106294" bIns="53135"/>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sv-SE" altLang="en-US" sz="7200" dirty="0">
                <a:cs typeface="Arial" panose="020B0604020202020204" pitchFamily="34" charset="0"/>
              </a:rPr>
              <a:t>Poster Template and Guidelines for PowerPoint (Title: 72 pt, regular)</a:t>
            </a:r>
            <a:endParaRPr lang="en-US" altLang="en-US" sz="7200" dirty="0">
              <a:cs typeface="Arial" panose="020B0604020202020204" pitchFamily="34" charset="0"/>
            </a:endParaRPr>
          </a:p>
        </p:txBody>
      </p:sp>
      <p:sp>
        <p:nvSpPr>
          <p:cNvPr id="10" name="Text Box 6">
            <a:extLst>
              <a:ext uri="{FF2B5EF4-FFF2-40B4-BE49-F238E27FC236}">
                <a16:creationId xmlns:a16="http://schemas.microsoft.com/office/drawing/2014/main" id="{33867F2D-76B5-4936-AB13-DD43721B42F4}"/>
              </a:ext>
            </a:extLst>
          </p:cNvPr>
          <p:cNvSpPr txBox="1">
            <a:spLocks noChangeArrowheads="1"/>
          </p:cNvSpPr>
          <p:nvPr/>
        </p:nvSpPr>
        <p:spPr bwMode="auto">
          <a:xfrm>
            <a:off x="5493839" y="4466036"/>
            <a:ext cx="17236943" cy="83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8330" tIns="83656" rIns="418330" bIns="209164">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3508" dirty="0">
                <a:cs typeface="Arial" panose="020B0604020202020204" pitchFamily="34" charset="0"/>
              </a:rPr>
              <a:t>Names and Affiliations of the authors (28 pt regular)</a:t>
            </a:r>
            <a:endParaRPr lang="en-US" altLang="en-US" sz="3508" dirty="0">
              <a:cs typeface="Arial" panose="020B0604020202020204" pitchFamily="34" charset="0"/>
            </a:endParaRPr>
          </a:p>
        </p:txBody>
      </p:sp>
      <p:sp>
        <p:nvSpPr>
          <p:cNvPr id="11" name="Text Box 8">
            <a:extLst>
              <a:ext uri="{FF2B5EF4-FFF2-40B4-BE49-F238E27FC236}">
                <a16:creationId xmlns:a16="http://schemas.microsoft.com/office/drawing/2014/main" id="{8306C254-7FC5-4D6D-82AF-4FA8CFFF6A2A}"/>
              </a:ext>
            </a:extLst>
          </p:cNvPr>
          <p:cNvSpPr txBox="1">
            <a:spLocks noChangeArrowheads="1"/>
          </p:cNvSpPr>
          <p:nvPr/>
        </p:nvSpPr>
        <p:spPr bwMode="auto">
          <a:xfrm>
            <a:off x="10789244" y="5969288"/>
            <a:ext cx="17011625" cy="876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41828" rIns="417925" bIns="83580">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5513" b="1" dirty="0">
                <a:cs typeface="Arial" panose="020B0604020202020204" pitchFamily="34" charset="0"/>
              </a:rPr>
              <a:t>This is an example of a poster. Please use the template, but feel free to adjust the areas, image and image size, etc. Just keep the slide size or pixel as guided. </a:t>
            </a:r>
            <a:r>
              <a:rPr lang="en-US" altLang="en-US" sz="5513" b="1" dirty="0">
                <a:cs typeface="Arial" panose="020B0604020202020204" pitchFamily="34" charset="0"/>
              </a:rPr>
              <a:t>KSMO</a:t>
            </a:r>
            <a:r>
              <a:rPr lang="ko-KR" altLang="en-US" sz="5513" b="1" dirty="0">
                <a:cs typeface="Arial" panose="020B0604020202020204" pitchFamily="34" charset="0"/>
              </a:rPr>
              <a:t> </a:t>
            </a:r>
            <a:r>
              <a:rPr lang="en-US" altLang="ko-KR" sz="5513" b="1" dirty="0">
                <a:cs typeface="Arial" panose="020B0604020202020204" pitchFamily="34" charset="0"/>
              </a:rPr>
              <a:t>2019</a:t>
            </a:r>
            <a:r>
              <a:rPr lang="ko-KR" altLang="en-US" sz="5513" b="1" dirty="0">
                <a:cs typeface="Arial" panose="020B0604020202020204" pitchFamily="34" charset="0"/>
              </a:rPr>
              <a:t> </a:t>
            </a:r>
            <a:r>
              <a:rPr lang="sv-SE" altLang="en-US" sz="5513" b="1" dirty="0">
                <a:cs typeface="Arial" panose="020B0604020202020204" pitchFamily="34" charset="0"/>
              </a:rPr>
              <a:t>posters will be shown electronically on </a:t>
            </a:r>
            <a:r>
              <a:rPr lang="sv-SE" altLang="en-US" sz="5513" b="1" dirty="0" smtClean="0">
                <a:cs typeface="Arial" panose="020B0604020202020204" pitchFamily="34" charset="0"/>
              </a:rPr>
              <a:t>65” </a:t>
            </a:r>
            <a:r>
              <a:rPr lang="sv-SE" altLang="en-US" sz="5513" b="1" dirty="0">
                <a:cs typeface="Arial" panose="020B0604020202020204" pitchFamily="34" charset="0"/>
              </a:rPr>
              <a:t>screens.</a:t>
            </a:r>
          </a:p>
          <a:p>
            <a:pPr eaLnBrk="1" hangingPunct="1">
              <a:spcBef>
                <a:spcPct val="0"/>
              </a:spcBef>
              <a:buFontTx/>
              <a:buNone/>
            </a:pPr>
            <a:endParaRPr lang="sv-SE" altLang="en-US" sz="5137" b="1" dirty="0">
              <a:cs typeface="Arial" panose="020B0604020202020204" pitchFamily="34" charset="0"/>
            </a:endParaRPr>
          </a:p>
          <a:p>
            <a:pPr eaLnBrk="1" hangingPunct="1">
              <a:spcBef>
                <a:spcPct val="0"/>
              </a:spcBef>
              <a:buFontTx/>
              <a:buNone/>
            </a:pPr>
            <a:r>
              <a:rPr lang="sv-SE" altLang="en-US" sz="5513" b="1" dirty="0">
                <a:cs typeface="Arial" panose="020B0604020202020204" pitchFamily="34" charset="0"/>
              </a:rPr>
              <a:t>Sub-title (headlines: 44 pt bold)</a:t>
            </a:r>
            <a:endParaRPr lang="sv-SE" altLang="en-US" sz="5513" b="1" i="1" dirty="0">
              <a:cs typeface="Arial" panose="020B0604020202020204" pitchFamily="34" charset="0"/>
            </a:endParaRPr>
          </a:p>
          <a:p>
            <a:pPr>
              <a:buNone/>
            </a:pPr>
            <a:r>
              <a:rPr lang="sv-SE" altLang="en-US" sz="4260" dirty="0">
                <a:cs typeface="Arial" panose="020B0604020202020204" pitchFamily="34" charset="0"/>
              </a:rPr>
              <a:t>If a poster is to be read vertically and at a distance, the letters should be a proper size in a commonly used font. Left aligned text is most easily read. Max 45 keystrokes per line and 4-6 lines per parapgraph. (Body text: 34 pt regular)</a:t>
            </a:r>
          </a:p>
        </p:txBody>
      </p:sp>
      <p:sp>
        <p:nvSpPr>
          <p:cNvPr id="12" name="Text Box 18">
            <a:extLst>
              <a:ext uri="{FF2B5EF4-FFF2-40B4-BE49-F238E27FC236}">
                <a16:creationId xmlns:a16="http://schemas.microsoft.com/office/drawing/2014/main" id="{559A9D2C-70CA-4D9A-B96D-B4742F4FD2D0}"/>
              </a:ext>
            </a:extLst>
          </p:cNvPr>
          <p:cNvSpPr txBox="1">
            <a:spLocks noChangeArrowheads="1"/>
          </p:cNvSpPr>
          <p:nvPr/>
        </p:nvSpPr>
        <p:spPr bwMode="auto">
          <a:xfrm>
            <a:off x="1023144" y="18667843"/>
            <a:ext cx="13170932" cy="1498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580"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5513" b="1" dirty="0">
                <a:solidFill>
                  <a:srgbClr val="000000"/>
                </a:solidFill>
                <a:cs typeface="Arial" panose="020B0604020202020204" pitchFamily="34" charset="0"/>
              </a:rPr>
              <a:t>Introduction</a:t>
            </a:r>
          </a:p>
          <a:p>
            <a:pPr>
              <a:buNone/>
            </a:pPr>
            <a:r>
              <a:rPr lang="en-US" altLang="ko-KR" sz="4260" dirty="0">
                <a:solidFill>
                  <a:srgbClr val="000000"/>
                </a:solidFill>
                <a:cs typeface="Arial" panose="020B0604020202020204" pitchFamily="34" charset="0"/>
              </a:rPr>
              <a:t>Use the </a:t>
            </a:r>
            <a:r>
              <a:rPr lang="en-US" altLang="ko-KR" sz="4260" dirty="0">
                <a:cs typeface="Arial" panose="020B0604020202020204" pitchFamily="34" charset="0"/>
              </a:rPr>
              <a:t>template as a starting point when making your Poster. The poster will then be saved as single page PDF, without moving content. If you do not use the template, the size of the E-Poster should be 3023.62x5291.34 </a:t>
            </a:r>
            <a:r>
              <a:rPr lang="en-US" altLang="ko-KR" sz="4260" dirty="0">
                <a:solidFill>
                  <a:srgbClr val="000000"/>
                </a:solidFill>
                <a:cs typeface="Arial" panose="020B0604020202020204" pitchFamily="34" charset="0"/>
              </a:rPr>
              <a:t>pixels (width x height) or set 80 x 140 cm in PowerPoint.</a:t>
            </a:r>
            <a:br>
              <a:rPr lang="en-US" altLang="ko-KR" sz="4260" dirty="0">
                <a:solidFill>
                  <a:srgbClr val="000000"/>
                </a:solidFill>
                <a:cs typeface="Arial" panose="020B0604020202020204" pitchFamily="34" charset="0"/>
              </a:rPr>
            </a:br>
            <a:endParaRPr lang="en-US" altLang="ko-KR" sz="4260" dirty="0">
              <a:solidFill>
                <a:srgbClr val="000000"/>
              </a:solidFill>
              <a:cs typeface="Arial" panose="020B0604020202020204" pitchFamily="34" charset="0"/>
            </a:endParaRPr>
          </a:p>
          <a:p>
            <a:pPr>
              <a:buNone/>
            </a:pPr>
            <a:r>
              <a:rPr lang="en-US" altLang="ko-KR" sz="4260" dirty="0">
                <a:solidFill>
                  <a:srgbClr val="000000"/>
                </a:solidFill>
                <a:cs typeface="Arial" panose="020B0604020202020204" pitchFamily="34" charset="0"/>
              </a:rPr>
              <a:t>When you finish your entries in PowerPoint, convert it to PDF by clicking File -&gt; Export -&gt; Then select PDF format and click on Save.</a:t>
            </a:r>
            <a:endParaRPr lang="sv-SE" altLang="en-US" sz="4260" dirty="0">
              <a:solidFill>
                <a:srgbClr val="000000"/>
              </a:solidFill>
              <a:cs typeface="Arial" panose="020B0604020202020204" pitchFamily="34" charset="0"/>
            </a:endParaRPr>
          </a:p>
          <a:p>
            <a:pPr eaLnBrk="1" hangingPunct="1">
              <a:buFontTx/>
              <a:buNone/>
            </a:pPr>
            <a:endParaRPr lang="sv-SE" altLang="en-US" sz="4260" dirty="0">
              <a:solidFill>
                <a:srgbClr val="000000"/>
              </a:solidFill>
              <a:cs typeface="Arial" panose="020B0604020202020204" pitchFamily="34" charset="0"/>
            </a:endParaRPr>
          </a:p>
          <a:p>
            <a:pPr>
              <a:buNone/>
            </a:pPr>
            <a:r>
              <a:rPr lang="sv-SE" altLang="en-US" sz="5513" b="1" dirty="0">
                <a:solidFill>
                  <a:srgbClr val="000000"/>
                </a:solidFill>
                <a:cs typeface="Arial" panose="020B0604020202020204" pitchFamily="34" charset="0"/>
              </a:rPr>
              <a:t>Large file?</a:t>
            </a:r>
          </a:p>
          <a:p>
            <a:pPr>
              <a:buNone/>
            </a:pPr>
            <a:r>
              <a:rPr lang="en-US" altLang="ko-KR" sz="4260" dirty="0">
                <a:solidFill>
                  <a:srgbClr val="000000"/>
                </a:solidFill>
                <a:cs typeface="Arial" panose="020B0604020202020204" pitchFamily="34" charset="0"/>
              </a:rPr>
              <a:t>If the resulting Poster PDF file size is more than 20 MB, please try to reduce the file size. </a:t>
            </a:r>
            <a:endParaRPr lang="sv-SE" altLang="en-US" sz="4260" dirty="0">
              <a:solidFill>
                <a:srgbClr val="000000"/>
              </a:solidFill>
              <a:cs typeface="Arial" panose="020B0604020202020204" pitchFamily="34" charset="0"/>
            </a:endParaRPr>
          </a:p>
          <a:p>
            <a:pPr eaLnBrk="1" hangingPunct="1">
              <a:buFontTx/>
              <a:buNone/>
            </a:pPr>
            <a:endParaRPr lang="sv-SE" altLang="en-US" sz="4260" dirty="0">
              <a:solidFill>
                <a:srgbClr val="000000"/>
              </a:solidFill>
              <a:cs typeface="Arial" panose="020B0604020202020204" pitchFamily="34" charset="0"/>
            </a:endParaRPr>
          </a:p>
          <a:p>
            <a:pPr eaLnBrk="1" hangingPunct="1">
              <a:buFontTx/>
              <a:buNone/>
            </a:pPr>
            <a:r>
              <a:rPr lang="sv-SE" altLang="en-US" sz="5513" b="1" dirty="0">
                <a:solidFill>
                  <a:srgbClr val="000000"/>
                </a:solidFill>
                <a:cs typeface="Arial" panose="020B0604020202020204" pitchFamily="34" charset="0"/>
              </a:rPr>
              <a:t>Layout</a:t>
            </a:r>
            <a:r>
              <a:rPr lang="sv-SE" altLang="en-US" sz="5513" b="1" dirty="0">
                <a:cs typeface="Arial" panose="020B0604020202020204" pitchFamily="34" charset="0"/>
              </a:rPr>
              <a:t>, Photography and Printing</a:t>
            </a:r>
          </a:p>
          <a:p>
            <a:pPr eaLnBrk="1" hangingPunct="1">
              <a:buFontTx/>
              <a:buNone/>
            </a:pPr>
            <a:r>
              <a:rPr lang="sv-SE" altLang="en-US" sz="4260" dirty="0">
                <a:cs typeface="Arial" panose="020B0604020202020204" pitchFamily="34" charset="0"/>
              </a:rPr>
              <a:t>Do not underestimate the layout. If you’re in doubt or have questions, please ask the secretariat. We can check out it in advance for its suitability.</a:t>
            </a:r>
          </a:p>
        </p:txBody>
      </p:sp>
      <p:sp>
        <p:nvSpPr>
          <p:cNvPr id="14" name="Text Box 24">
            <a:extLst>
              <a:ext uri="{FF2B5EF4-FFF2-40B4-BE49-F238E27FC236}">
                <a16:creationId xmlns:a16="http://schemas.microsoft.com/office/drawing/2014/main" id="{4B5EEB41-A480-4E0A-B1E6-16BA258ADC82}"/>
              </a:ext>
            </a:extLst>
          </p:cNvPr>
          <p:cNvSpPr txBox="1">
            <a:spLocks noChangeArrowheads="1"/>
          </p:cNvSpPr>
          <p:nvPr/>
        </p:nvSpPr>
        <p:spPr bwMode="auto">
          <a:xfrm>
            <a:off x="14943011" y="18667842"/>
            <a:ext cx="12722606" cy="1029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5513" b="1" dirty="0">
                <a:cs typeface="Arial" panose="020B0604020202020204" pitchFamily="34" charset="0"/>
              </a:rPr>
              <a:t>Tip:</a:t>
            </a:r>
          </a:p>
          <a:p>
            <a:pPr>
              <a:buNone/>
            </a:pPr>
            <a:r>
              <a:rPr lang="sv-SE" altLang="en-US" sz="4260"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buNone/>
            </a:pPr>
            <a:endParaRPr lang="sv-SE" altLang="en-US" sz="4260" dirty="0">
              <a:cs typeface="Arial" panose="020B0604020202020204" pitchFamily="34" charset="0"/>
            </a:endParaRPr>
          </a:p>
          <a:p>
            <a:pPr>
              <a:buNone/>
            </a:pPr>
            <a:r>
              <a:rPr lang="sv-SE" altLang="en-US" sz="5513" b="1" dirty="0">
                <a:cs typeface="Arial" panose="020B0604020202020204" pitchFamily="34" charset="0"/>
              </a:rPr>
              <a:t>Poster Viewing</a:t>
            </a:r>
          </a:p>
          <a:p>
            <a:pPr>
              <a:buNone/>
            </a:pPr>
            <a:r>
              <a:rPr lang="en-US" altLang="ko-KR" sz="4260" dirty="0">
                <a:cs typeface="Arial" panose="020B0604020202020204" pitchFamily="34" charset="0"/>
              </a:rPr>
              <a:t>Posters accepted for KSMO</a:t>
            </a:r>
            <a:r>
              <a:rPr lang="ko-KR" altLang="en-US" sz="4260" dirty="0">
                <a:cs typeface="Arial" panose="020B0604020202020204" pitchFamily="34" charset="0"/>
              </a:rPr>
              <a:t> </a:t>
            </a:r>
            <a:r>
              <a:rPr lang="en-US" altLang="ko-KR" sz="4260" dirty="0">
                <a:cs typeface="Arial" panose="020B0604020202020204" pitchFamily="34" charset="0"/>
              </a:rPr>
              <a:t>2019 will be available for viewing as Electronic Posters. </a:t>
            </a:r>
            <a:r>
              <a:rPr lang="en-US" altLang="en-US" sz="4260" dirty="0">
                <a:cs typeface="Arial" panose="020B0604020202020204" pitchFamily="34" charset="0"/>
              </a:rPr>
              <a:t>Any Poster can be viewed on any screen at any time during the conference. Electronic Posters will be displayed on-site on multiple large LCD </a:t>
            </a:r>
            <a:r>
              <a:rPr lang="en-US" altLang="en-US" sz="4260" dirty="0">
                <a:solidFill>
                  <a:srgbClr val="000000"/>
                </a:solidFill>
                <a:cs typeface="Arial" panose="020B0604020202020204" pitchFamily="34" charset="0"/>
              </a:rPr>
              <a:t>television screens.</a:t>
            </a:r>
            <a:endParaRPr lang="sv-SE" altLang="en-US" sz="4260" dirty="0">
              <a:cs typeface="Arial" panose="020B0604020202020204" pitchFamily="34" charset="0"/>
            </a:endParaRPr>
          </a:p>
        </p:txBody>
      </p:sp>
      <p:sp>
        <p:nvSpPr>
          <p:cNvPr id="15" name="Text Box 26">
            <a:extLst>
              <a:ext uri="{FF2B5EF4-FFF2-40B4-BE49-F238E27FC236}">
                <a16:creationId xmlns:a16="http://schemas.microsoft.com/office/drawing/2014/main" id="{43F58920-283D-4CF2-B512-8F44FBF60D37}"/>
              </a:ext>
            </a:extLst>
          </p:cNvPr>
          <p:cNvSpPr txBox="1">
            <a:spLocks noChangeArrowheads="1"/>
          </p:cNvSpPr>
          <p:nvPr/>
        </p:nvSpPr>
        <p:spPr bwMode="auto">
          <a:xfrm>
            <a:off x="1408790" y="14617032"/>
            <a:ext cx="10440081" cy="150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8959" tIns="208959" rIns="208959" bIns="208959">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buFontTx/>
              <a:buNone/>
            </a:pPr>
            <a:r>
              <a:rPr lang="sv-SE" altLang="en-US" sz="3508" dirty="0">
                <a:cs typeface="Arial" panose="020B0604020202020204" pitchFamily="34" charset="0"/>
              </a:rPr>
              <a:t>Use images! A picture, says more than 1000 words. (Image caption text: 28 pt regular)</a:t>
            </a:r>
            <a:endParaRPr lang="en-US" altLang="en-US" sz="3508" dirty="0">
              <a:cs typeface="Arial" panose="020B0604020202020204" pitchFamily="34" charset="0"/>
            </a:endParaRPr>
          </a:p>
        </p:txBody>
      </p:sp>
      <p:sp>
        <p:nvSpPr>
          <p:cNvPr id="16" name="Rectangle 31">
            <a:extLst>
              <a:ext uri="{FF2B5EF4-FFF2-40B4-BE49-F238E27FC236}">
                <a16:creationId xmlns:a16="http://schemas.microsoft.com/office/drawing/2014/main" id="{0FF06F9C-3433-42A6-97C3-50AE68B64498}"/>
              </a:ext>
            </a:extLst>
          </p:cNvPr>
          <p:cNvSpPr>
            <a:spLocks noChangeArrowheads="1"/>
          </p:cNvSpPr>
          <p:nvPr/>
        </p:nvSpPr>
        <p:spPr bwMode="auto">
          <a:xfrm>
            <a:off x="2765111" y="39018736"/>
            <a:ext cx="11006937" cy="114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209027" rIns="418062" bIns="209027"/>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sv-SE" altLang="en-US" sz="3508" dirty="0">
                <a:solidFill>
                  <a:srgbClr val="000000"/>
                </a:solidFill>
                <a:cs typeface="Arial" panose="020B0604020202020204" pitchFamily="34" charset="0"/>
              </a:rPr>
              <a:t>Always write image captions. 28pt regular</a:t>
            </a:r>
            <a:endParaRPr lang="en-US" altLang="en-US" sz="3508" dirty="0">
              <a:solidFill>
                <a:srgbClr val="000000"/>
              </a:solidFill>
              <a:cs typeface="Arial" panose="020B0604020202020204" pitchFamily="34" charset="0"/>
            </a:endParaRPr>
          </a:p>
        </p:txBody>
      </p:sp>
      <p:sp>
        <p:nvSpPr>
          <p:cNvPr id="18" name="Rectangle 37">
            <a:extLst>
              <a:ext uri="{FF2B5EF4-FFF2-40B4-BE49-F238E27FC236}">
                <a16:creationId xmlns:a16="http://schemas.microsoft.com/office/drawing/2014/main" id="{8CB74AE8-0B90-4942-A1CE-E7AD4E061CAE}"/>
              </a:ext>
            </a:extLst>
          </p:cNvPr>
          <p:cNvSpPr>
            <a:spLocks noChangeArrowheads="1"/>
          </p:cNvSpPr>
          <p:nvPr/>
        </p:nvSpPr>
        <p:spPr bwMode="auto">
          <a:xfrm>
            <a:off x="17041164" y="48107289"/>
            <a:ext cx="8015532" cy="241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418062" rIns="418062" bIns="418062">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buNone/>
            </a:pPr>
            <a:r>
              <a:rPr lang="sv-SE" altLang="en-US" sz="3007" dirty="0">
                <a:cs typeface="Arial" panose="020B0604020202020204" pitchFamily="34" charset="0"/>
              </a:rPr>
              <a:t>Name</a:t>
            </a:r>
          </a:p>
          <a:p>
            <a:pPr eaLnBrk="1" hangingPunct="1">
              <a:buFontTx/>
              <a:buNone/>
            </a:pPr>
            <a:r>
              <a:rPr lang="sv-SE" altLang="en-US" sz="3007" dirty="0">
                <a:cs typeface="Arial" panose="020B0604020202020204" pitchFamily="34" charset="0"/>
              </a:rPr>
              <a:t>Title •</a:t>
            </a:r>
            <a:r>
              <a:rPr lang="sv-SE" altLang="en-US" sz="3007" dirty="0">
                <a:solidFill>
                  <a:srgbClr val="000000"/>
                </a:solidFill>
                <a:cs typeface="Arial" panose="020B0604020202020204" pitchFamily="34" charset="0"/>
              </a:rPr>
              <a:t> Department</a:t>
            </a:r>
          </a:p>
          <a:p>
            <a:pPr>
              <a:buNone/>
            </a:pPr>
            <a:r>
              <a:rPr lang="sv-SE" altLang="en-US" sz="3007" dirty="0">
                <a:cs typeface="Arial" panose="020B0604020202020204" pitchFamily="34" charset="0"/>
              </a:rPr>
              <a:t>E-mail: name@domain.com</a:t>
            </a:r>
            <a:endParaRPr lang="sv-SE" altLang="en-US" sz="3007" dirty="0">
              <a:solidFill>
                <a:srgbClr val="000000"/>
              </a:solidFill>
              <a:cs typeface="Arial" panose="020B0604020202020204" pitchFamily="34" charset="0"/>
            </a:endParaRPr>
          </a:p>
        </p:txBody>
      </p:sp>
      <p:grpSp>
        <p:nvGrpSpPr>
          <p:cNvPr id="2" name="그룹 1">
            <a:extLst>
              <a:ext uri="{FF2B5EF4-FFF2-40B4-BE49-F238E27FC236}">
                <a16:creationId xmlns:a16="http://schemas.microsoft.com/office/drawing/2014/main" id="{207F63C5-0DE5-4162-A523-364F178499DB}"/>
              </a:ext>
            </a:extLst>
          </p:cNvPr>
          <p:cNvGrpSpPr/>
          <p:nvPr/>
        </p:nvGrpSpPr>
        <p:grpSpPr>
          <a:xfrm>
            <a:off x="221873" y="528127"/>
            <a:ext cx="6044468" cy="3585684"/>
            <a:chOff x="-430322" y="45878511"/>
            <a:chExt cx="6044468" cy="3585684"/>
          </a:xfrm>
        </p:grpSpPr>
        <p:sp>
          <p:nvSpPr>
            <p:cNvPr id="20" name="Rektangel 29">
              <a:extLst>
                <a:ext uri="{FF2B5EF4-FFF2-40B4-BE49-F238E27FC236}">
                  <a16:creationId xmlns:a16="http://schemas.microsoft.com/office/drawing/2014/main" id="{FE6E8C64-09C2-484A-9591-3FE0CCE189C9}"/>
                </a:ext>
              </a:extLst>
            </p:cNvPr>
            <p:cNvSpPr>
              <a:spLocks noChangeArrowheads="1"/>
            </p:cNvSpPr>
            <p:nvPr/>
          </p:nvSpPr>
          <p:spPr bwMode="auto">
            <a:xfrm>
              <a:off x="511790" y="45878511"/>
              <a:ext cx="4160244" cy="3585684"/>
            </a:xfrm>
            <a:prstGeom prst="rect">
              <a:avLst/>
            </a:prstGeom>
            <a:solidFill>
              <a:schemeClr val="accent1"/>
            </a:solidFill>
            <a:ln w="9525">
              <a:solidFill>
                <a:schemeClr val="tx1"/>
              </a:solidFill>
              <a:round/>
              <a:headEnd/>
              <a:tailEnd/>
            </a:ln>
          </p:spPr>
          <p:txBody>
            <a:bodyPr/>
            <a:lstStyle>
              <a:lvl1pPr defTabSz="3497263">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497263">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497263">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497263">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497263"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en-US" altLang="en-US" sz="8644"/>
            </a:p>
          </p:txBody>
        </p:sp>
        <p:sp>
          <p:nvSpPr>
            <p:cNvPr id="21" name="Rectangle 38">
              <a:extLst>
                <a:ext uri="{FF2B5EF4-FFF2-40B4-BE49-F238E27FC236}">
                  <a16:creationId xmlns:a16="http://schemas.microsoft.com/office/drawing/2014/main" id="{C1F6AA94-D8D1-4F8D-9E9C-1BFB4F41B5FD}"/>
                </a:ext>
              </a:extLst>
            </p:cNvPr>
            <p:cNvSpPr>
              <a:spLocks noChangeArrowheads="1"/>
            </p:cNvSpPr>
            <p:nvPr/>
          </p:nvSpPr>
          <p:spPr bwMode="auto">
            <a:xfrm>
              <a:off x="-430322" y="46103914"/>
              <a:ext cx="6044468" cy="313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9077" tIns="83814" rIns="419077" bIns="209537">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buFontTx/>
                <a:buNone/>
              </a:pPr>
              <a:r>
                <a:rPr lang="sv-SE" altLang="en-US" sz="4010" b="1" dirty="0"/>
                <a:t>Logo </a:t>
              </a:r>
            </a:p>
            <a:p>
              <a:pPr algn="ctr" eaLnBrk="1" hangingPunct="1">
                <a:buFontTx/>
                <a:buNone/>
              </a:pPr>
              <a:r>
                <a:rPr lang="sv-SE" altLang="en-US" sz="4010" b="1" dirty="0"/>
                <a:t>Hospital/</a:t>
              </a:r>
            </a:p>
            <a:p>
              <a:pPr algn="ctr" eaLnBrk="1" hangingPunct="1">
                <a:buFontTx/>
                <a:buNone/>
              </a:pPr>
              <a:r>
                <a:rPr lang="sv-SE" altLang="en-US" sz="4010" b="1" dirty="0"/>
                <a:t>University</a:t>
              </a:r>
              <a:endParaRPr lang="sv-SE" altLang="en-US" sz="4010" b="1" i="1" dirty="0"/>
            </a:p>
            <a:p>
              <a:pPr algn="ctr" eaLnBrk="1" hangingPunct="1">
                <a:buFontTx/>
                <a:buNone/>
              </a:pPr>
              <a:r>
                <a:rPr lang="sv-SE" altLang="en-US" sz="4010" b="1" i="1" dirty="0"/>
                <a:t>(Hign-resolution)</a:t>
              </a:r>
              <a:endParaRPr lang="sv-SE" altLang="en-US" sz="4010" b="1" dirty="0"/>
            </a:p>
          </p:txBody>
        </p:sp>
      </p:grpSp>
      <p:sp>
        <p:nvSpPr>
          <p:cNvPr id="26" name="テキスト ボックス 3">
            <a:extLst>
              <a:ext uri="{FF2B5EF4-FFF2-40B4-BE49-F238E27FC236}">
                <a16:creationId xmlns:a16="http://schemas.microsoft.com/office/drawing/2014/main" id="{03B1BE46-BEB2-47FE-B717-69CD65089CD4}"/>
              </a:ext>
            </a:extLst>
          </p:cNvPr>
          <p:cNvSpPr txBox="1"/>
          <p:nvPr/>
        </p:nvSpPr>
        <p:spPr>
          <a:xfrm>
            <a:off x="9226825" y="47796916"/>
            <a:ext cx="7744737" cy="2174441"/>
          </a:xfrm>
          <a:prstGeom prst="rect">
            <a:avLst/>
          </a:prstGeom>
          <a:noFill/>
        </p:spPr>
        <p:txBody>
          <a:bodyPr wrap="square" rtlCol="0">
            <a:spAutoFit/>
          </a:bodyPr>
          <a:lstStyle>
            <a:defPPr>
              <a:defRPr lang="ja-JP"/>
            </a:defPPr>
            <a:lvl1pPr algn="ctr">
              <a:defRPr sz="3200">
                <a:latin typeface="Arial Unicode MS" panose="020B0604020202020204" pitchFamily="50" charset="-128"/>
                <a:ea typeface="Arial Unicode MS" panose="020B0604020202020204" pitchFamily="50" charset="-128"/>
                <a:cs typeface="Arial Unicode MS" panose="020B0604020202020204" pitchFamily="50" charset="-128"/>
              </a:defRPr>
            </a:lvl1pPr>
          </a:lstStyle>
          <a:p>
            <a:pPr algn="l"/>
            <a:r>
              <a:rPr lang="en-US" altLang="ja-JP" sz="2255" dirty="0"/>
              <a:t>Consultancy/advisory role for: XXX, Inc.</a:t>
            </a:r>
          </a:p>
          <a:p>
            <a:pPr algn="l"/>
            <a:r>
              <a:rPr lang="en-US" altLang="ja-JP" sz="2255" dirty="0"/>
              <a:t>Patents and royalties from: YYY, Inc.</a:t>
            </a:r>
          </a:p>
          <a:p>
            <a:pPr algn="l"/>
            <a:r>
              <a:rPr lang="en-US" altLang="ja-JP" sz="2255" dirty="0"/>
              <a:t>Honoraria from: ZZZ Corporation</a:t>
            </a:r>
          </a:p>
          <a:p>
            <a:pPr algn="l"/>
            <a:r>
              <a:rPr lang="en-US" altLang="ja-JP" sz="2255" dirty="0"/>
              <a:t>Grant/Research funding from: XXX Corporation</a:t>
            </a:r>
          </a:p>
          <a:p>
            <a:pPr algn="l"/>
            <a:r>
              <a:rPr lang="en-US" altLang="ja-JP" sz="2255" dirty="0"/>
              <a:t>Employee of: YYY Corporation</a:t>
            </a:r>
          </a:p>
          <a:p>
            <a:pPr algn="l"/>
            <a:r>
              <a:rPr lang="en-US" altLang="ja-JP" sz="2255" dirty="0"/>
              <a:t>Other remuneration from: ZZZ Corporation</a:t>
            </a:r>
          </a:p>
        </p:txBody>
      </p:sp>
      <p:sp>
        <p:nvSpPr>
          <p:cNvPr id="27" name="テキスト ボックス 4">
            <a:extLst>
              <a:ext uri="{FF2B5EF4-FFF2-40B4-BE49-F238E27FC236}">
                <a16:creationId xmlns:a16="http://schemas.microsoft.com/office/drawing/2014/main" id="{CA25F62B-59D6-4F52-B14C-274DD7B73DD7}"/>
              </a:ext>
            </a:extLst>
          </p:cNvPr>
          <p:cNvSpPr txBox="1"/>
          <p:nvPr/>
        </p:nvSpPr>
        <p:spPr>
          <a:xfrm>
            <a:off x="1197594" y="47829745"/>
            <a:ext cx="7744737" cy="555088"/>
          </a:xfrm>
          <a:prstGeom prst="rect">
            <a:avLst/>
          </a:prstGeom>
          <a:solidFill>
            <a:srgbClr val="92D050"/>
          </a:solidFill>
        </p:spPr>
        <p:txBody>
          <a:bodyPr wrap="square" rtlCol="0">
            <a:spAutoFit/>
          </a:bodyPr>
          <a:lstStyle/>
          <a:p>
            <a:pPr algn="ctr"/>
            <a:r>
              <a:rPr lang="en-US" altLang="ja-JP" sz="3007"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Disclosure of Conflict of Interest</a:t>
            </a:r>
            <a:endParaRPr kumimoji="1" lang="ja-JP" altLang="en-US" sz="3007"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8" name="テキスト ボックス 5">
            <a:extLst>
              <a:ext uri="{FF2B5EF4-FFF2-40B4-BE49-F238E27FC236}">
                <a16:creationId xmlns:a16="http://schemas.microsoft.com/office/drawing/2014/main" id="{748ED93F-ADE2-4983-9CFC-A51EE914ED1F}"/>
              </a:ext>
            </a:extLst>
          </p:cNvPr>
          <p:cNvSpPr txBox="1"/>
          <p:nvPr/>
        </p:nvSpPr>
        <p:spPr>
          <a:xfrm>
            <a:off x="1144141" y="48451741"/>
            <a:ext cx="8756193" cy="1480598"/>
          </a:xfrm>
          <a:prstGeom prst="rect">
            <a:avLst/>
          </a:prstGeom>
          <a:noFill/>
        </p:spPr>
        <p:txBody>
          <a:bodyPr wrap="square" rtlCol="0">
            <a:spAutoFit/>
          </a:bodyPr>
          <a:lstStyle/>
          <a:p>
            <a:r>
              <a:rPr lang="en-US" altLang="ja-JP" sz="3007" dirty="0">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3007" dirty="0" err="1">
                <a:latin typeface="Arial" panose="020B0604020202020204" pitchFamily="34" charset="0"/>
                <a:ea typeface="ＭＳ Ｐゴシック" panose="020B0600070205080204" pitchFamily="34" charset="-128"/>
                <a:cs typeface="Arial" panose="020B0604020202020204" pitchFamily="34" charset="0"/>
              </a:rPr>
              <a:t>OOOO</a:t>
            </a:r>
            <a:endParaRPr lang="en-US" altLang="ja-JP" sz="3007" dirty="0">
              <a:latin typeface="Arial" panose="020B0604020202020204" pitchFamily="34" charset="0"/>
              <a:ea typeface="ＭＳ Ｐゴシック" panose="020B0600070205080204" pitchFamily="34" charset="-128"/>
              <a:cs typeface="Arial" panose="020B0604020202020204" pitchFamily="34" charset="0"/>
            </a:endParaRPr>
          </a:p>
          <a:p>
            <a:r>
              <a:rPr lang="en-US" altLang="ja-JP" sz="3007" dirty="0">
                <a:latin typeface="Arial" panose="020B0604020202020204" pitchFamily="34" charset="0"/>
                <a:ea typeface="ＭＳ Ｐゴシック" panose="020B0600070205080204" pitchFamily="34" charset="-128"/>
                <a:cs typeface="Arial" panose="020B0604020202020204" pitchFamily="34" charset="0"/>
              </a:rPr>
              <a:t>Matters requiring disclosure of COI </a:t>
            </a:r>
          </a:p>
          <a:p>
            <a:r>
              <a:rPr lang="en-US" altLang="ja-JP" sz="3007" dirty="0">
                <a:latin typeface="Arial" panose="020B0604020202020204" pitchFamily="34" charset="0"/>
                <a:ea typeface="ＭＳ Ｐゴシック" panose="020B0600070205080204" pitchFamily="34" charset="-128"/>
                <a:cs typeface="Arial" panose="020B0604020202020204" pitchFamily="34" charset="0"/>
              </a:rPr>
              <a:t>with regard to the presentation are as follows</a:t>
            </a:r>
            <a:r>
              <a:rPr lang="en-US" altLang="ja-JP" sz="3007" dirty="0">
                <a:latin typeface="Arial Unicode MS" panose="020B0604020202020204" pitchFamily="50" charset="-128"/>
                <a:ea typeface="Arial Unicode MS" panose="020B0604020202020204" pitchFamily="50" charset="-128"/>
                <a:cs typeface="Arial Unicode MS" panose="020B0604020202020204" pitchFamily="50" charset="-128"/>
              </a:rPr>
              <a:t>:</a:t>
            </a:r>
          </a:p>
        </p:txBody>
      </p:sp>
      <p:sp>
        <p:nvSpPr>
          <p:cNvPr id="29" name="テキスト ボックス 6">
            <a:extLst>
              <a:ext uri="{FF2B5EF4-FFF2-40B4-BE49-F238E27FC236}">
                <a16:creationId xmlns:a16="http://schemas.microsoft.com/office/drawing/2014/main" id="{F6993A98-9A75-45D2-B80E-15F67DBE662D}"/>
              </a:ext>
            </a:extLst>
          </p:cNvPr>
          <p:cNvSpPr txBox="1"/>
          <p:nvPr/>
        </p:nvSpPr>
        <p:spPr>
          <a:xfrm>
            <a:off x="10220180" y="48517400"/>
            <a:ext cx="2002471" cy="555088"/>
          </a:xfrm>
          <a:prstGeom prst="rect">
            <a:avLst/>
          </a:prstGeom>
          <a:solidFill>
            <a:srgbClr val="FF0000"/>
          </a:solidFill>
          <a:ln w="12700">
            <a:noFill/>
          </a:ln>
        </p:spPr>
        <p:txBody>
          <a:bodyPr wrap="none" rtlCol="0">
            <a:spAutoFit/>
          </a:bodyPr>
          <a:lstStyle/>
          <a:p>
            <a:r>
              <a:rPr lang="en-US" altLang="ja-JP" sz="3007" dirty="0">
                <a:solidFill>
                  <a:schemeClr val="bg1"/>
                </a:solidFill>
                <a:latin typeface="Helvetica" pitchFamily="2" charset="0"/>
              </a:rPr>
              <a:t>EXAMPLE</a:t>
            </a:r>
            <a:endParaRPr kumimoji="1" lang="ja-JP" altLang="en-US" sz="3007" dirty="0">
              <a:solidFill>
                <a:schemeClr val="bg1"/>
              </a:solidFill>
              <a:latin typeface="Helvetica" pitchFamily="2" charset="0"/>
            </a:endParaRPr>
          </a:p>
        </p:txBody>
      </p:sp>
      <p:sp>
        <p:nvSpPr>
          <p:cNvPr id="33" name="직사각형 32">
            <a:extLst>
              <a:ext uri="{FF2B5EF4-FFF2-40B4-BE49-F238E27FC236}">
                <a16:creationId xmlns:a16="http://schemas.microsoft.com/office/drawing/2014/main" id="{E74B0CC0-F226-44F1-8B7E-CF8E79096502}"/>
              </a:ext>
            </a:extLst>
          </p:cNvPr>
          <p:cNvSpPr/>
          <p:nvPr/>
        </p:nvSpPr>
        <p:spPr>
          <a:xfrm>
            <a:off x="1408786" y="6181018"/>
            <a:ext cx="8751169" cy="825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6765" b="1" dirty="0">
              <a:solidFill>
                <a:srgbClr val="FFFF99"/>
              </a:solidFill>
              <a:latin typeface="Arial" panose="020B0604020202020204" pitchFamily="34" charset="0"/>
              <a:cs typeface="Arial" panose="020B0604020202020204" pitchFamily="34" charset="0"/>
            </a:endParaRPr>
          </a:p>
          <a:p>
            <a:pPr algn="ctr"/>
            <a:endParaRPr lang="en-US" altLang="ko-KR" sz="6765" b="1" dirty="0">
              <a:solidFill>
                <a:srgbClr val="FFFF99"/>
              </a:solidFill>
              <a:latin typeface="Arial" panose="020B0604020202020204" pitchFamily="34" charset="0"/>
              <a:cs typeface="Arial" panose="020B0604020202020204" pitchFamily="34" charset="0"/>
            </a:endParaRPr>
          </a:p>
          <a:p>
            <a:pPr algn="ctr"/>
            <a:endParaRPr lang="en-US" altLang="ko-KR" sz="6765" b="1" dirty="0">
              <a:solidFill>
                <a:srgbClr val="FFFF99"/>
              </a:solidFill>
              <a:latin typeface="Arial" panose="020B0604020202020204" pitchFamily="34" charset="0"/>
              <a:cs typeface="Arial" panose="020B0604020202020204" pitchFamily="34" charset="0"/>
            </a:endParaRPr>
          </a:p>
          <a:p>
            <a:pPr algn="ctr"/>
            <a:endParaRPr lang="en-US" altLang="ko-KR" sz="6765" b="1" dirty="0">
              <a:solidFill>
                <a:srgbClr val="FFFF99"/>
              </a:solidFill>
              <a:latin typeface="Arial" panose="020B0604020202020204" pitchFamily="34" charset="0"/>
              <a:cs typeface="Arial" panose="020B0604020202020204" pitchFamily="34" charset="0"/>
            </a:endParaRPr>
          </a:p>
          <a:p>
            <a:pPr algn="ctr"/>
            <a:endParaRPr lang="en-US" altLang="ko-KR" sz="6765" b="1" dirty="0">
              <a:solidFill>
                <a:srgbClr val="FFFF99"/>
              </a:solidFill>
              <a:latin typeface="Arial" panose="020B0604020202020204" pitchFamily="34" charset="0"/>
              <a:cs typeface="Arial" panose="020B0604020202020204" pitchFamily="34" charset="0"/>
            </a:endParaRPr>
          </a:p>
          <a:p>
            <a:pPr algn="ctr"/>
            <a:endParaRPr lang="en-US" altLang="ko-KR" sz="6765" b="1" dirty="0">
              <a:solidFill>
                <a:srgbClr val="FFFF99"/>
              </a:solidFill>
              <a:latin typeface="Arial" panose="020B0604020202020204" pitchFamily="34" charset="0"/>
              <a:cs typeface="Arial" panose="020B0604020202020204" pitchFamily="34" charset="0"/>
            </a:endParaRPr>
          </a:p>
          <a:p>
            <a:pPr algn="ctr"/>
            <a:r>
              <a:rPr lang="en-US" altLang="ko-KR" sz="6765" b="1" dirty="0">
                <a:solidFill>
                  <a:srgbClr val="FFFF99"/>
                </a:solidFill>
                <a:latin typeface="Arial" panose="020B0604020202020204" pitchFamily="34" charset="0"/>
                <a:cs typeface="Arial" panose="020B0604020202020204" pitchFamily="34" charset="0"/>
              </a:rPr>
              <a:t>                      figure</a:t>
            </a:r>
          </a:p>
        </p:txBody>
      </p:sp>
      <p:sp>
        <p:nvSpPr>
          <p:cNvPr id="35" name="직사각형 34">
            <a:extLst>
              <a:ext uri="{FF2B5EF4-FFF2-40B4-BE49-F238E27FC236}">
                <a16:creationId xmlns:a16="http://schemas.microsoft.com/office/drawing/2014/main" id="{C3CF1D90-EEE7-4378-962A-3E070EF7578D}"/>
              </a:ext>
            </a:extLst>
          </p:cNvPr>
          <p:cNvSpPr/>
          <p:nvPr/>
        </p:nvSpPr>
        <p:spPr>
          <a:xfrm>
            <a:off x="1416031" y="34749051"/>
            <a:ext cx="6181639" cy="4055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6765" b="1" dirty="0">
                <a:solidFill>
                  <a:srgbClr val="FFFF99"/>
                </a:solidFill>
                <a:latin typeface="Arial" panose="020B0604020202020204" pitchFamily="34" charset="0"/>
                <a:cs typeface="Arial" panose="020B0604020202020204" pitchFamily="34" charset="0"/>
              </a:rPr>
              <a:t>figure</a:t>
            </a:r>
            <a:endParaRPr lang="ko-KR" altLang="en-US" sz="6765" b="1" dirty="0">
              <a:solidFill>
                <a:srgbClr val="FFFF99"/>
              </a:solidFill>
              <a:latin typeface="Arial" panose="020B0604020202020204" pitchFamily="34" charset="0"/>
              <a:cs typeface="Arial" panose="020B0604020202020204" pitchFamily="34" charset="0"/>
            </a:endParaRPr>
          </a:p>
        </p:txBody>
      </p:sp>
      <p:sp>
        <p:nvSpPr>
          <p:cNvPr id="36" name="직사각형 35">
            <a:extLst>
              <a:ext uri="{FF2B5EF4-FFF2-40B4-BE49-F238E27FC236}">
                <a16:creationId xmlns:a16="http://schemas.microsoft.com/office/drawing/2014/main" id="{1995FC23-00D1-4FD1-84DD-EE0DD40AD345}"/>
              </a:ext>
            </a:extLst>
          </p:cNvPr>
          <p:cNvSpPr/>
          <p:nvPr/>
        </p:nvSpPr>
        <p:spPr>
          <a:xfrm>
            <a:off x="7735334" y="34749051"/>
            <a:ext cx="6181639" cy="4055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6765" b="1" dirty="0">
                <a:solidFill>
                  <a:srgbClr val="FFFF99"/>
                </a:solidFill>
                <a:latin typeface="Arial" panose="020B0604020202020204" pitchFamily="34" charset="0"/>
                <a:cs typeface="Arial" panose="020B0604020202020204" pitchFamily="34" charset="0"/>
              </a:rPr>
              <a:t>figure</a:t>
            </a:r>
            <a:endParaRPr lang="ko-KR" altLang="en-US" sz="6765" b="1" dirty="0">
              <a:solidFill>
                <a:srgbClr val="FFFF99"/>
              </a:solidFill>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ACB59E40-6AD6-40D9-B1E1-4188C48BFDA8}"/>
              </a:ext>
            </a:extLst>
          </p:cNvPr>
          <p:cNvSpPr txBox="1"/>
          <p:nvPr/>
        </p:nvSpPr>
        <p:spPr>
          <a:xfrm rot="19470127">
            <a:off x="1842428" y="9230267"/>
            <a:ext cx="7883890" cy="2309543"/>
          </a:xfrm>
          <a:prstGeom prst="rect">
            <a:avLst/>
          </a:prstGeom>
          <a:noFill/>
        </p:spPr>
        <p:txBody>
          <a:bodyPr wrap="none" rtlCol="0">
            <a:spAutoFit/>
          </a:bodyPr>
          <a:lstStyle/>
          <a:p>
            <a:r>
              <a:rPr lang="en-US" altLang="ko-KR" sz="14408" b="1" dirty="0">
                <a:solidFill>
                  <a:srgbClr val="FFFF99"/>
                </a:solidFill>
                <a:latin typeface="Arial" panose="020B0604020202020204" pitchFamily="34" charset="0"/>
                <a:cs typeface="Arial" panose="020B0604020202020204" pitchFamily="34" charset="0"/>
              </a:rPr>
              <a:t>SAMPLE</a:t>
            </a:r>
            <a:endParaRPr lang="ko-KR" altLang="en-US" sz="14408" b="1" dirty="0">
              <a:solidFill>
                <a:srgbClr val="FFFF99"/>
              </a:solidFill>
              <a:latin typeface="Arial" panose="020B0604020202020204" pitchFamily="34" charset="0"/>
              <a:cs typeface="Arial" panose="020B0604020202020204" pitchFamily="34" charset="0"/>
            </a:endParaRPr>
          </a:p>
        </p:txBody>
      </p:sp>
      <p:sp>
        <p:nvSpPr>
          <p:cNvPr id="31" name="テキスト ボックス 4">
            <a:extLst>
              <a:ext uri="{FF2B5EF4-FFF2-40B4-BE49-F238E27FC236}">
                <a16:creationId xmlns:a16="http://schemas.microsoft.com/office/drawing/2014/main" id="{71806BAB-3BB4-4E77-8371-DE76B4A07D71}"/>
              </a:ext>
            </a:extLst>
          </p:cNvPr>
          <p:cNvSpPr txBox="1"/>
          <p:nvPr/>
        </p:nvSpPr>
        <p:spPr>
          <a:xfrm>
            <a:off x="17311959" y="47829745"/>
            <a:ext cx="7744737" cy="555088"/>
          </a:xfrm>
          <a:prstGeom prst="rect">
            <a:avLst/>
          </a:prstGeom>
          <a:solidFill>
            <a:srgbClr val="92D050"/>
          </a:solidFill>
        </p:spPr>
        <p:txBody>
          <a:bodyPr wrap="square" rtlCol="0">
            <a:spAutoFit/>
          </a:bodyPr>
          <a:lstStyle/>
          <a:p>
            <a:pPr algn="ctr"/>
            <a:r>
              <a:rPr lang="en-US" altLang="ja-JP" sz="3007"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Presenting Author</a:t>
            </a:r>
            <a:endParaRPr kumimoji="1" lang="ja-JP" altLang="en-US" sz="3007"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327150069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400</Words>
  <Application>Microsoft Office PowerPoint</Application>
  <PresentationFormat>사용자 지정</PresentationFormat>
  <Paragraphs>51</Paragraphs>
  <Slides>1</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vt:i4>
      </vt:variant>
    </vt:vector>
  </HeadingPairs>
  <TitlesOfParts>
    <vt:vector size="10" baseType="lpstr">
      <vt:lpstr>Arial Unicode MS</vt:lpstr>
      <vt:lpstr>ＭＳ Ｐゴシック</vt:lpstr>
      <vt:lpstr>游ゴシック</vt:lpstr>
      <vt:lpstr>맑은 고딕</vt:lpstr>
      <vt:lpstr>Arial</vt:lpstr>
      <vt:lpstr>Calibri</vt:lpstr>
      <vt:lpstr>Calibri Light</vt:lpstr>
      <vt:lpstr>Helvetica</vt:lpstr>
      <vt:lpstr>Office 테마</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user</cp:lastModifiedBy>
  <cp:revision>27</cp:revision>
  <dcterms:created xsi:type="dcterms:W3CDTF">2019-09-04T01:09:21Z</dcterms:created>
  <dcterms:modified xsi:type="dcterms:W3CDTF">2019-10-14T01:23:03Z</dcterms:modified>
</cp:coreProperties>
</file>